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73B9D50-673A-4B6A-803D-A6675D9BDC55}">
  <a:tblStyle styleId="{673B9D50-673A-4B6A-803D-A6675D9BDC5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92b79cf06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92b79cf0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5978d2a1ff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5978d2a1f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ovyHTDohSEod76pYpClY2p3aHRAOGg7nfcQne9-P9nE/view" TargetMode="External"/><Relationship Id="rId10" Type="http://schemas.openxmlformats.org/officeDocument/2006/relationships/hyperlink" Target="https://docs.google.com/presentation/d/1T8FJ3Z6Tc4cktFDxjhUAxFzrkCDnntn7fUHJVGFkrLI/view" TargetMode="External"/><Relationship Id="rId13" Type="http://schemas.openxmlformats.org/officeDocument/2006/relationships/hyperlink" Target="https://docs.google.com/presentation/d/1DERc7t3ikQNB-87e0OoC7zCYWSRSMmP1nNwEIHS3yXQ/view" TargetMode="External"/><Relationship Id="rId12" Type="http://schemas.openxmlformats.org/officeDocument/2006/relationships/hyperlink" Target="https://docs.google.com/presentation/d/1zHLul0t_XP2hClhTS6fHNAzcrL-oGTPFQE7IKXvTSi8/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__h-cKVhoKTtfODogTsmNSLFlhki0wkwLfUcS2O0z-k/view" TargetMode="External"/><Relationship Id="rId5" Type="http://schemas.openxmlformats.org/officeDocument/2006/relationships/hyperlink" Target="https://docs.google.com/presentation/d/1DERc7t3ikQNB-87e0OoC7zCYWSRSMmP1nNwEIHS3yXQ/view" TargetMode="External"/><Relationship Id="rId6" Type="http://schemas.openxmlformats.org/officeDocument/2006/relationships/hyperlink" Target="https://docs.google.com/presentation/d/1SglzjmHYj3_Lht8CAFqoAhpiyOUAVpWtueuYMJE9M0M/view" TargetMode="External"/><Relationship Id="rId7" Type="http://schemas.openxmlformats.org/officeDocument/2006/relationships/hyperlink" Target="https://docs.google.com/presentation/d/1x1uAb5k-DJXp_P1BRtCYs8VHpl3BE8U5w8AOiU4A11A/view" TargetMode="External"/><Relationship Id="rId8" Type="http://schemas.openxmlformats.org/officeDocument/2006/relationships/hyperlink" Target="https://docs.google.com/presentation/d/17eLrZqeyvSzDyDFnxtj4ChBJf4ZOrUe92izMIS8CPQ8/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SglzjmHYj3_Lht8CAFqoAhpiyOUAVpWtueuYMJE9M0M/view" TargetMode="External"/><Relationship Id="rId6" Type="http://schemas.openxmlformats.org/officeDocument/2006/relationships/hyperlink" Target="https://docs.google.com/presentation/d/1x1uAb5k-DJXp_P1BRtCYs8VHpl3BE8U5w8AOiU4A11A/view" TargetMode="External"/><Relationship Id="rId7" Type="http://schemas.openxmlformats.org/officeDocument/2006/relationships/hyperlink" Target="https://docs.google.com/presentation/d/17eLrZqeyvSzDyDFnxtj4ChBJf4ZOrUe92izMIS8CPQ8/view" TargetMode="External"/><Relationship Id="rId8" Type="http://schemas.openxmlformats.org/officeDocument/2006/relationships/hyperlink" Target="https://youtu.be/T_sGTspaF4Y?feature=shared&amp;t=8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DrFGs6NyrYxrUaCk0ckc-9dQxvNvKaMcCEELqsozuLM/vie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{673B9D50-673A-4B6A-803D-A6675D9BDC55}</a:tableStyleId>
              </a:tblPr>
              <a:tblGrid>
                <a:gridCol w="1633350"/>
                <a:gridCol w="4045800"/>
                <a:gridCol w="3669725"/>
              </a:tblGrid>
              <a:tr h="2488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5: Nationalism in the Postcolonial Era</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783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arguments did postcolonial leaders use to support their nationalist visions for the future of their countries?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778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0856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Three Versions: Nationalism in the Postcolonial Era Student Worksheet + Exemplars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Version A: Cuba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Version B: China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Version C: Vietnam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Three Versions: Printed Student Handouts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Version A: Cuba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Version B: China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Version C: Vietnam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3583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Sovereignty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Quote Analysis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7168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3"/>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{673B9D50-673A-4B6A-803D-A6675D9BDC55}</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Nationalism in the Postcolonial Era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Remind students of the context for decolonization after World War II with a video. Students will follow the transcript on page 1 of the Nationalism in the Postcolonial Era Student Worksheet and answer the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22267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 equal number of each version of the student worksheet</a:t>
                      </a:r>
                      <a:endParaRPr sz="1200">
                        <a:latin typeface="Inter"/>
                        <a:ea typeface="Inter"/>
                        <a:cs typeface="Inter"/>
                        <a:sym typeface="Inter"/>
                      </a:endParaRPr>
                    </a:p>
                    <a:p>
                      <a:pPr indent="-304800" lvl="0" marL="8001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5"/>
                        </a:rPr>
                        <a:t>Version A: Cuba</a:t>
                      </a:r>
                      <a:endParaRPr sz="1200">
                        <a:latin typeface="Inter"/>
                        <a:ea typeface="Inter"/>
                        <a:cs typeface="Inter"/>
                        <a:sym typeface="Inter"/>
                      </a:endParaRPr>
                    </a:p>
                    <a:p>
                      <a:pPr indent="-304800" lvl="0" marL="8001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6"/>
                        </a:rPr>
                        <a:t>Version B: China</a:t>
                      </a:r>
                      <a:endParaRPr sz="1200">
                        <a:latin typeface="Inter"/>
                        <a:ea typeface="Inter"/>
                        <a:cs typeface="Inter"/>
                        <a:sym typeface="Inter"/>
                      </a:endParaRPr>
                    </a:p>
                    <a:p>
                      <a:pPr indent="-304800" lvl="0" marL="8001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Version C: Vietnam</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8"/>
                        </a:rPr>
                        <a:t>Play video </a:t>
                      </a:r>
                      <a:r>
                        <a:rPr lang="en" sz="1200">
                          <a:solidFill>
                            <a:srgbClr val="000000"/>
                          </a:solidFill>
                          <a:latin typeface="Inter"/>
                          <a:ea typeface="Inter"/>
                          <a:cs typeface="Inter"/>
                          <a:sym typeface="Inter"/>
                        </a:rPr>
                        <a:t>for students (Begin at 1:22, </a:t>
                      </a:r>
                      <a:r>
                        <a:rPr lang="en" sz="1200">
                          <a:latin typeface="Inter"/>
                          <a:ea typeface="Inter"/>
                          <a:cs typeface="Inter"/>
                          <a:sym typeface="Inter"/>
                        </a:rPr>
                        <a:t>End at 3:09)</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Discuss questions and provide vocabulary support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Watch video</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Answer worksheet questions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a:t>
                      </a:r>
                      <a:r>
                        <a:rPr b="1" lang="en" sz="1300">
                          <a:solidFill>
                            <a:schemeClr val="dk1"/>
                          </a:solidFill>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the rise of nationalism in Cuba, China, and Vietnam by reading a source by Fidel Castro, Mao Zedong, or Ho Chi Minh. Separate the students into three groups where they will read the source and complete the top ½ of an Evaluating Evidence Graphic Organizer. Upon completion, students should work together to create a summary to share with the class that explains how the leader showed nationalism. Then facilitate group “report outs” and have students complete the bottom ½ of the graphic organizer.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move to work with their groups by designating an area of the classroom for each country</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Instruct students to read the source and complete the Graphic Organizer </a:t>
                      </a:r>
                      <a:r>
                        <a:rPr lang="en" sz="1200">
                          <a:latin typeface="Inter"/>
                          <a:ea typeface="Inter"/>
                          <a:cs typeface="Inter"/>
                          <a:sym typeface="Inter"/>
                        </a:rPr>
                        <a:t>individually or with a partner</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Monitor timing and have students collaborate as a group to prepare for the “report out”</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Facilitate group “report outs” and encourage follow-up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Move to designated classroom location</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Read primary source</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Answer questions on the graphic organizer</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Work with group members to prepare for “report out”</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Record notes and ask questions during group “report outs”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{673B9D50-673A-4B6A-803D-A6675D9BDC55}</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Nationalism in the Postcolonial Era</a:t>
                      </a:r>
                      <a:r>
                        <a:rPr b="1" lang="en" sz="1300">
                          <a:solidFill>
                            <a:schemeClr val="dk1"/>
                          </a:solidFill>
                          <a:latin typeface="Inter"/>
                          <a:ea typeface="Inter"/>
                          <a:cs typeface="Inter"/>
                          <a:sym typeface="Inter"/>
                        </a:rPr>
                        <a:t>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a:t>
                      </a:r>
                      <a:r>
                        <a:rPr lang="en" sz="1200">
                          <a:solidFill>
                            <a:schemeClr val="dk1"/>
                          </a:solidFill>
                          <a:latin typeface="Inter"/>
                          <a:ea typeface="Inter"/>
                          <a:cs typeface="Inter"/>
                          <a:sym typeface="Inter"/>
                        </a:rPr>
                        <a:t> will then participate in a classroom mingle based on the question, “Who said it?” Students will record their source information and one of the quotes from their graphic organizer. Then, they will mingle with their four of their classmates, sharing quotes and making guesses about the authorship. This will serve as a way to cement their knowledge about the leadership of each of the three countries.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directions and expectations for the classroom mingle, directing students to page 4</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Monitor student movement and timing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Write source information and </a:t>
                      </a:r>
                      <a:r>
                        <a:rPr lang="en" sz="1200">
                          <a:latin typeface="Inter"/>
                          <a:ea typeface="Inter"/>
                          <a:cs typeface="Inter"/>
                          <a:sym typeface="Inter"/>
                        </a:rPr>
                        <a:t>rewrite</a:t>
                      </a:r>
                      <a:r>
                        <a:rPr lang="en" sz="1200">
                          <a:latin typeface="Inter"/>
                          <a:ea typeface="Inter"/>
                          <a:cs typeface="Inter"/>
                          <a:sym typeface="Inter"/>
                        </a:rPr>
                        <a:t> a quote</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Move around classroom, partnering with four </a:t>
                      </a:r>
                      <a:r>
                        <a:rPr lang="en" sz="1200">
                          <a:latin typeface="Inter"/>
                          <a:ea typeface="Inter"/>
                          <a:cs typeface="Inter"/>
                          <a:sym typeface="Inter"/>
                        </a:rPr>
                        <a:t>classmates</a:t>
                      </a:r>
                      <a:r>
                        <a:rPr lang="en" sz="1200">
                          <a:latin typeface="Inter"/>
                          <a:ea typeface="Inter"/>
                          <a:cs typeface="Inter"/>
                          <a:sym typeface="Inter"/>
                        </a:rPr>
                        <a:t>, one at a time</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Share quotes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Make authorships guesses and complete table on page 4</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hlink"/>
                          </a:solidFill>
                          <a:latin typeface="Inter"/>
                          <a:ea typeface="Inter"/>
                          <a:cs typeface="Inter"/>
                          <a:sym typeface="Inter"/>
                          <a:hlinkClick r:id="rId5"/>
                        </a:rPr>
                        <a:t>Unit 9 Inquiry Journal</a:t>
                      </a:r>
                      <a:r>
                        <a:rPr lang="en" sz="1200">
                          <a:solidFill>
                            <a:schemeClr val="dk1"/>
                          </a:solidFill>
                          <a:latin typeface="Inter"/>
                          <a:ea typeface="Inter"/>
                          <a:cs typeface="Inter"/>
                          <a:sym typeface="Inter"/>
                        </a:rPr>
                        <a:t>. Students will use page 4 to answer the Compelling Question for Topic 2.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9</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9</a:t>
                      </a:r>
                      <a:r>
                        <a:rPr lang="en" sz="1200">
                          <a:latin typeface="Inter"/>
                          <a:ea typeface="Inter"/>
                          <a:cs typeface="Inter"/>
                          <a:sym typeface="Inter"/>
                        </a:rPr>
                        <a:t>: </a:t>
                      </a:r>
                      <a:r>
                        <a:rPr lang="en" sz="1200">
                          <a:solidFill>
                            <a:srgbClr val="000000"/>
                          </a:solidFill>
                          <a:latin typeface="Inter"/>
                          <a:ea typeface="Inter"/>
                          <a:cs typeface="Inter"/>
                          <a:sym typeface="Inter"/>
                        </a:rPr>
                        <a:t>Topic </a:t>
                      </a:r>
                      <a:r>
                        <a:rPr lang="en" sz="1200">
                          <a:latin typeface="Inter"/>
                          <a:ea typeface="Inter"/>
                          <a:cs typeface="Inter"/>
                          <a:sym typeface="Inter"/>
                        </a:rPr>
                        <a:t>2</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88" name="Google Shape;88;p1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89" name="Google Shape;89;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6"/>
          <p:cNvGraphicFramePr/>
          <p:nvPr/>
        </p:nvGraphicFramePr>
        <p:xfrm>
          <a:off x="279838" y="582125"/>
          <a:ext cx="3000000" cy="3000000"/>
        </p:xfrm>
        <a:graphic>
          <a:graphicData uri="http://schemas.openxmlformats.org/drawingml/2006/table">
            <a:tbl>
              <a:tblPr>
                <a:noFill/>
                <a:tableStyleId>{673B9D50-673A-4B6A-803D-A6675D9BDC55}</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Nationalism in the Postcolonial Era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2.50 Evaluate the methods of and resistance to European colonialism in one society within Southeast Asia in the 19th and 20th centuries.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2.64 Analyze political, economic and social changes in the 1920s, including the rise of communism, the dismantling of Ottoman, Austro-Hungarian and German empires, the Irish Civil War, the Chinese Civil War and the nationalization of countries in Latin America.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2.75 Analyze the impact of the Chinese Communist Revolution on China, the world and the global spread of communism, including its historical background, political and economic developments, and the relationship between Taiwan and China.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2.78 Analyze the impact of the struggle for economic autonomy, political sovereignty and social justice that led to revolutions in Guatemala, Cuba or Nicaragua.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2.79 Evaluate the efficacy of the ideologies and methodologies of at least three nationalist leaders, including Mahatma Gandhi and Ho Chi Minh.</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92" name="Google Shape;92;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93" name="Google Shape;93;p1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